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roximaNova-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roximaNova-italic.fntdata"/><Relationship Id="rId6" Type="http://schemas.openxmlformats.org/officeDocument/2006/relationships/slide" Target="slides/slide2.xml"/><Relationship Id="rId18" Type="http://schemas.openxmlformats.org/officeDocument/2006/relationships/font" Target="fonts/ProximaNova-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kieclub.co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dvantagecaredtc.org/advantage-care-health-centers-patient-focus-group/"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Good afternoon everyone! We are mobile platform research group, I am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ed6f4106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ed6f4106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ed6f4106b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ed6f4106b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ed6f4106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ed6f4106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25ba42ff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5ba42ff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a:t>
            </a:r>
            <a:r>
              <a:rPr lang="en" u="sng">
                <a:solidFill>
                  <a:schemeClr val="hlink"/>
                </a:solidFill>
                <a:hlinkClick r:id="rId2"/>
              </a:rPr>
              <a:t>https://hokieclub.com/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this presentation, we will talk about what we asked and what we learned during our focus group. And how those information can inspire our idea in design.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ed6f410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ed6f410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During our focus group, we have four participants, 2 seniors, 1 freshman and 1 grad student. In our team, Harsh was the moderator, Gram was observer, me was timekeeper and Tianzi was note keeper.  And our goal was to build up a comfortable conversation in order to gain insights into why they chose Virginia Tech and why they think VT is attractive.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ed6f4106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ed6f4106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a:t>
            </a:r>
            <a:r>
              <a:rPr lang="en" u="sng">
                <a:solidFill>
                  <a:schemeClr val="hlink"/>
                </a:solidFill>
                <a:hlinkClick r:id="rId2"/>
              </a:rPr>
              <a:t>https://advantagecaredtc.org/advantage-care-health-centers-patient-focus-group/</a:t>
            </a:r>
            <a:endParaRPr/>
          </a:p>
          <a:p>
            <a:pPr indent="0" lvl="0" marL="0" rtl="0" algn="l">
              <a:spcBef>
                <a:spcPts val="0"/>
              </a:spcBef>
              <a:spcAft>
                <a:spcPts val="0"/>
              </a:spcAft>
              <a:buClr>
                <a:schemeClr val="dk1"/>
              </a:buClr>
              <a:buSzPts val="1100"/>
              <a:buFont typeface="Arial"/>
              <a:buNone/>
            </a:pPr>
            <a:r>
              <a:rPr lang="en"/>
              <a:t>We separate our focus group activity into 4 phrases, icebreaker, background questions, key questions and addendum questions. After we finished our self-introduction, they introduced themselves in clockwise order. When move to questions part, they could feel free to voluntarily answer those questions, this part was more like a normal conversation between friends. And we keep track their body language and answers during their conversation with our moderator.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ed6f4106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ed6f4106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listed some key questions we asked on screen. They are separated into campus part and technology part. On campus part, we asked questions like how would you persuade a friend to come to VT with you? What kind of activities do you like doing around VT? What did you dislike about virginia tech? How do you travel around campus? For the mobile and technology part, we asked their experience in using mobile device, what mobile device/app you like to use? Would they prefer smell or other sense used in a tour?</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ed6f4106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ed6f4106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key takeaways, from time period perspective, includes two stages, the first one is before they get enrolled to virginia Tech, what are their first feelings about virginia tech and the </a:t>
            </a:r>
            <a:r>
              <a:rPr lang="en"/>
              <a:t>reasons</a:t>
            </a:r>
            <a:r>
              <a:rPr lang="en"/>
              <a:t> why they choose virginia tech. after their arrival, what are the activities or introductions that make them getting familiar with here. </a:t>
            </a:r>
            <a:endParaRPr/>
          </a:p>
          <a:p>
            <a:pPr indent="0" lvl="0" marL="0" rtl="0" algn="l">
              <a:spcBef>
                <a:spcPts val="0"/>
              </a:spcBef>
              <a:spcAft>
                <a:spcPts val="0"/>
              </a:spcAft>
              <a:buClr>
                <a:schemeClr val="dk1"/>
              </a:buClr>
              <a:buSzPts val="1100"/>
              <a:buFont typeface="Arial"/>
              <a:buNone/>
            </a:pPr>
            <a:r>
              <a:rPr lang="en"/>
              <a:t>The common reason why they choose vt: they have the homely feelings here, especially non competitive atmosphere for undergraduate students. the hokie pride and spirit, as well as the encouragement from friends and family. We have cheap tuition because we are public school here. And the </a:t>
            </a:r>
            <a:r>
              <a:rPr lang="en"/>
              <a:t>various</a:t>
            </a:r>
            <a:r>
              <a:rPr lang="en"/>
              <a:t> options for different interests, handrands of clubs, there is something for everyone.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undergraduate are attracted by the sports and athlete here, and for the ones who don't really like sports, they like the atmosphere of watching or joining the events.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ed6f4106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ed6f4106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fter they join VT, there will be tours for them. During the focus group, they mentioned that they prefer more specific tours than a generic one. Hypatia and Galileo is an integral part of introducing students to what VT is about.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Gobblerfest is an annual festival intended to engage students in campus activities and connect with the surrounding community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ed6f4106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ed6f4106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ed6f4106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ed6f4106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1"/>
          <p:cNvSpPr/>
          <p:nvPr/>
        </p:nvSpPr>
        <p:spPr>
          <a:xfrm>
            <a:off x="272080" y="106650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10800000">
            <a:off x="8428824" y="40495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272082" y="211123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0800000">
            <a:off x="8428824" y="25939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10800000">
            <a:off x="8428824" y="6142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10800000">
            <a:off x="2716227" y="416552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8"/>
          <p:cNvSpPr/>
          <p:nvPr/>
        </p:nvSpPr>
        <p:spPr>
          <a:xfrm>
            <a:off x="444296"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rot="10800000">
            <a:off x="6454574" y="4137474"/>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9"/>
          <p:cNvSpPr/>
          <p:nvPr/>
        </p:nvSpPr>
        <p:spPr>
          <a:xfrm>
            <a:off x="225880" y="119355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rot="10800000">
            <a:off x="3907224" y="36346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hyperlink" Target="http://www.youtube.com/watch?v=DkwedgEH3gs" TargetMode="External"/><Relationship Id="rId6"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311708" y="744575"/>
            <a:ext cx="8520600" cy="2052600"/>
          </a:xfrm>
          <a:prstGeom prst="rect">
            <a:avLst/>
          </a:prstGeom>
          <a:solidFill>
            <a:srgbClr val="FFFFFF">
              <a:alpha val="80000"/>
            </a:srgbClr>
          </a:solidFill>
        </p:spPr>
        <p:txBody>
          <a:bodyPr anchorCtr="0" anchor="b" bIns="91425" lIns="91425" spcFirstLastPara="1" rIns="91425" wrap="square" tIns="91425">
            <a:noAutofit/>
          </a:bodyPr>
          <a:lstStyle/>
          <a:p>
            <a:pPr indent="0" lvl="0" marL="0" rtl="0" algn="ctr">
              <a:spcBef>
                <a:spcPts val="0"/>
              </a:spcBef>
              <a:spcAft>
                <a:spcPts val="0"/>
              </a:spcAft>
              <a:buNone/>
            </a:pPr>
            <a:r>
              <a:rPr lang="en"/>
              <a:t>Immersive Reality Travel</a:t>
            </a:r>
            <a:endParaRPr>
              <a:latin typeface="Proxima Nova"/>
              <a:ea typeface="Proxima Nova"/>
              <a:cs typeface="Proxima Nova"/>
              <a:sym typeface="Proxima Nova"/>
            </a:endParaRPr>
          </a:p>
        </p:txBody>
      </p:sp>
      <p:sp>
        <p:nvSpPr>
          <p:cNvPr id="73" name="Google Shape;73;p13"/>
          <p:cNvSpPr txBox="1"/>
          <p:nvPr>
            <p:ph idx="1" type="subTitle"/>
          </p:nvPr>
        </p:nvSpPr>
        <p:spPr>
          <a:xfrm>
            <a:off x="311700" y="2834125"/>
            <a:ext cx="8520600" cy="792600"/>
          </a:xfrm>
          <a:prstGeom prst="rect">
            <a:avLst/>
          </a:prstGeom>
          <a:solidFill>
            <a:srgbClr val="FFFFFF">
              <a:alpha val="6000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a:t>Mobile Mixed Reality-Focus Group Presentation</a:t>
            </a:r>
            <a:endParaRPr>
              <a:latin typeface="Proxima Nova"/>
              <a:ea typeface="Proxima Nova"/>
              <a:cs typeface="Proxima Nova"/>
              <a:sym typeface="Proxima Nova"/>
            </a:endParaRPr>
          </a:p>
        </p:txBody>
      </p:sp>
      <p:sp>
        <p:nvSpPr>
          <p:cNvPr id="74" name="Google Shape;74;p13"/>
          <p:cNvSpPr txBox="1"/>
          <p:nvPr/>
        </p:nvSpPr>
        <p:spPr>
          <a:xfrm>
            <a:off x="0" y="4542175"/>
            <a:ext cx="56502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Wenjun Han, Gram Hsing, Harsh Sanghavi, Tianzi Wang</a:t>
            </a:r>
            <a:endParaRPr>
              <a:latin typeface="Proxima Nova"/>
              <a:ea typeface="Proxima Nova"/>
              <a:cs typeface="Proxima Nova"/>
              <a:sym typeface="Proxima Nova"/>
            </a:endParaRPr>
          </a:p>
        </p:txBody>
      </p:sp>
      <p:sp>
        <p:nvSpPr>
          <p:cNvPr id="75" name="Google Shape;75;p13"/>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idx="2" type="body"/>
          </p:nvPr>
        </p:nvSpPr>
        <p:spPr>
          <a:xfrm>
            <a:off x="4715700" y="1152475"/>
            <a:ext cx="411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Room for Improvement</a:t>
            </a:r>
            <a:endParaRPr b="1" sz="1800"/>
          </a:p>
          <a:p>
            <a:pPr indent="-314325" lvl="0" marL="457200" rtl="0" algn="l">
              <a:spcBef>
                <a:spcPts val="0"/>
              </a:spcBef>
              <a:spcAft>
                <a:spcPts val="0"/>
              </a:spcAft>
              <a:buClr>
                <a:schemeClr val="dk1"/>
              </a:buClr>
              <a:buSzPts val="1350"/>
              <a:buFont typeface="Arial"/>
              <a:buChar char="●"/>
            </a:pPr>
            <a:r>
              <a:rPr lang="en" sz="1350"/>
              <a:t>Failure to create an intimate atmosphere with group due to space and time management</a:t>
            </a:r>
            <a:endParaRPr sz="1350"/>
          </a:p>
          <a:p>
            <a:pPr indent="-314325" lvl="0" marL="457200" rtl="0" algn="l">
              <a:spcBef>
                <a:spcPts val="0"/>
              </a:spcBef>
              <a:spcAft>
                <a:spcPts val="0"/>
              </a:spcAft>
              <a:buClr>
                <a:schemeClr val="dk1"/>
              </a:buClr>
              <a:buSzPts val="1350"/>
              <a:buFont typeface="Arial"/>
              <a:buChar char="●"/>
            </a:pPr>
            <a:r>
              <a:rPr lang="en" sz="1350"/>
              <a:t>Lack of parents /alumni /international /graduates’ opinions </a:t>
            </a:r>
            <a:endParaRPr sz="1350"/>
          </a:p>
          <a:p>
            <a:pPr indent="-314325" lvl="0" marL="457200" rtl="0" algn="l">
              <a:spcBef>
                <a:spcPts val="0"/>
              </a:spcBef>
              <a:spcAft>
                <a:spcPts val="0"/>
              </a:spcAft>
              <a:buClr>
                <a:schemeClr val="dk1"/>
              </a:buClr>
              <a:buSzPts val="1350"/>
              <a:buFont typeface="Arial"/>
              <a:buChar char="●"/>
            </a:pPr>
            <a:r>
              <a:rPr lang="en" sz="1350"/>
              <a:t>Some information may not be useful for design.</a:t>
            </a:r>
            <a:endParaRPr sz="1350"/>
          </a:p>
          <a:p>
            <a:pPr indent="-314325" lvl="0" marL="457200" rtl="0" algn="l">
              <a:spcBef>
                <a:spcPts val="0"/>
              </a:spcBef>
              <a:spcAft>
                <a:spcPts val="0"/>
              </a:spcAft>
              <a:buClr>
                <a:schemeClr val="dk1"/>
              </a:buClr>
              <a:buSzPts val="1350"/>
              <a:buFont typeface="Arial"/>
              <a:buChar char="●"/>
            </a:pPr>
            <a:r>
              <a:rPr lang="en" sz="1350"/>
              <a:t>Less engagement on some topics</a:t>
            </a:r>
            <a:endParaRPr sz="1350"/>
          </a:p>
          <a:p>
            <a:pPr indent="-314325" lvl="1" marL="914400" rtl="0" algn="l">
              <a:spcBef>
                <a:spcPts val="0"/>
              </a:spcBef>
              <a:spcAft>
                <a:spcPts val="0"/>
              </a:spcAft>
              <a:buClr>
                <a:schemeClr val="dk1"/>
              </a:buClr>
              <a:buSzPts val="1350"/>
              <a:buFont typeface="Arial"/>
              <a:buChar char="○"/>
            </a:pPr>
            <a:r>
              <a:rPr lang="en" sz="1350"/>
              <a:t>Moderator may have needed to probe deeper into their interests/motivations</a:t>
            </a:r>
            <a:endParaRPr sz="1350"/>
          </a:p>
          <a:p>
            <a:pPr indent="-314325" lvl="0" marL="457200" rtl="0" algn="l">
              <a:spcBef>
                <a:spcPts val="0"/>
              </a:spcBef>
              <a:spcAft>
                <a:spcPts val="0"/>
              </a:spcAft>
              <a:buClr>
                <a:schemeClr val="dk1"/>
              </a:buClr>
              <a:buSzPts val="1350"/>
              <a:buFont typeface="Arial"/>
              <a:buChar char="●"/>
            </a:pPr>
            <a:r>
              <a:rPr lang="en" sz="1350"/>
              <a:t>Pace of conversation was erratic at times. </a:t>
            </a:r>
            <a:endParaRPr sz="1350"/>
          </a:p>
          <a:p>
            <a:pPr indent="-311150" lvl="0" marL="457200" rtl="0" algn="l">
              <a:spcBef>
                <a:spcPts val="0"/>
              </a:spcBef>
              <a:spcAft>
                <a:spcPts val="0"/>
              </a:spcAft>
              <a:buClr>
                <a:schemeClr val="dk1"/>
              </a:buClr>
              <a:buSzPts val="1300"/>
              <a:buFont typeface="Arial"/>
              <a:buChar char="●"/>
            </a:pPr>
            <a:r>
              <a:rPr lang="en" sz="1350"/>
              <a:t>Some of the responses may have been  what they felt “we wanted to hear”</a:t>
            </a:r>
            <a:r>
              <a:rPr lang="en" sz="1300">
                <a:solidFill>
                  <a:schemeClr val="dk1"/>
                </a:solidFill>
                <a:latin typeface="Arial"/>
                <a:ea typeface="Arial"/>
                <a:cs typeface="Arial"/>
                <a:sym typeface="Arial"/>
              </a:rPr>
              <a:t> </a:t>
            </a:r>
            <a:endParaRPr b="1" sz="1300">
              <a:solidFill>
                <a:schemeClr val="dk1"/>
              </a:solidFill>
              <a:latin typeface="Arial"/>
              <a:ea typeface="Arial"/>
              <a:cs typeface="Arial"/>
              <a:sym typeface="Arial"/>
            </a:endParaRPr>
          </a:p>
        </p:txBody>
      </p:sp>
      <p:sp>
        <p:nvSpPr>
          <p:cNvPr id="143" name="Google Shape;14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Reflections on the focus group</a:t>
            </a:r>
            <a:endParaRPr/>
          </a:p>
        </p:txBody>
      </p:sp>
      <p:sp>
        <p:nvSpPr>
          <p:cNvPr id="144" name="Google Shape;144;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Positives</a:t>
            </a:r>
            <a:endParaRPr sz="1100"/>
          </a:p>
          <a:p>
            <a:pPr indent="-317500" lvl="0" marL="457200" rtl="0" algn="l">
              <a:spcBef>
                <a:spcPts val="0"/>
              </a:spcBef>
              <a:spcAft>
                <a:spcPts val="0"/>
              </a:spcAft>
              <a:buClr>
                <a:schemeClr val="dk1"/>
              </a:buClr>
              <a:buSzPts val="1400"/>
              <a:buChar char="●"/>
            </a:pPr>
            <a:r>
              <a:rPr lang="en" sz="1350"/>
              <a:t>Participants are very cooperative</a:t>
            </a:r>
            <a:endParaRPr sz="1350"/>
          </a:p>
          <a:p>
            <a:pPr indent="-317500" lvl="0" marL="457200" rtl="0" algn="l">
              <a:spcBef>
                <a:spcPts val="0"/>
              </a:spcBef>
              <a:spcAft>
                <a:spcPts val="0"/>
              </a:spcAft>
              <a:buClr>
                <a:schemeClr val="dk1"/>
              </a:buClr>
              <a:buSzPts val="1400"/>
              <a:buChar char="●"/>
            </a:pPr>
            <a:r>
              <a:rPr lang="en" sz="1350"/>
              <a:t>Participants</a:t>
            </a:r>
            <a:r>
              <a:rPr lang="en" sz="1350"/>
              <a:t> show their strong passion to Virginia Tech.</a:t>
            </a:r>
            <a:endParaRPr sz="1350"/>
          </a:p>
          <a:p>
            <a:pPr indent="-317500" lvl="0" marL="457200" rtl="0" algn="l">
              <a:spcBef>
                <a:spcPts val="0"/>
              </a:spcBef>
              <a:spcAft>
                <a:spcPts val="0"/>
              </a:spcAft>
              <a:buClr>
                <a:schemeClr val="dk1"/>
              </a:buClr>
              <a:buSzPts val="1400"/>
              <a:buChar char="●"/>
            </a:pPr>
            <a:r>
              <a:rPr lang="en" sz="1350"/>
              <a:t>Clear opinions </a:t>
            </a:r>
            <a:endParaRPr sz="1350"/>
          </a:p>
          <a:p>
            <a:pPr indent="-317500" lvl="0" marL="457200" rtl="0" algn="l">
              <a:spcBef>
                <a:spcPts val="0"/>
              </a:spcBef>
              <a:spcAft>
                <a:spcPts val="0"/>
              </a:spcAft>
              <a:buClr>
                <a:schemeClr val="dk1"/>
              </a:buClr>
              <a:buSzPts val="1400"/>
              <a:buChar char="●"/>
            </a:pPr>
            <a:r>
              <a:rPr lang="en" sz="1350"/>
              <a:t>Most Questions were answered</a:t>
            </a:r>
            <a:endParaRPr sz="1350"/>
          </a:p>
          <a:p>
            <a:pPr indent="-317500" lvl="0" marL="457200" rtl="0" algn="l">
              <a:spcBef>
                <a:spcPts val="0"/>
              </a:spcBef>
              <a:spcAft>
                <a:spcPts val="0"/>
              </a:spcAft>
              <a:buClr>
                <a:schemeClr val="dk1"/>
              </a:buClr>
              <a:buSzPts val="1400"/>
              <a:buChar char="●"/>
            </a:pPr>
            <a:r>
              <a:rPr lang="en" sz="1350"/>
              <a:t>Common ground on several topics</a:t>
            </a:r>
            <a:endParaRPr sz="1350"/>
          </a:p>
          <a:p>
            <a:pPr indent="-317500" lvl="0" marL="457200" rtl="0" algn="l">
              <a:spcBef>
                <a:spcPts val="0"/>
              </a:spcBef>
              <a:spcAft>
                <a:spcPts val="0"/>
              </a:spcAft>
              <a:buClr>
                <a:schemeClr val="dk1"/>
              </a:buClr>
              <a:buSzPts val="1400"/>
              <a:buChar char="●"/>
            </a:pPr>
            <a:r>
              <a:rPr lang="en" sz="1350"/>
              <a:t>Positive group interaction overall</a:t>
            </a:r>
            <a:endParaRPr sz="1350"/>
          </a:p>
          <a:p>
            <a:pPr indent="-317500" lvl="0" marL="457200" rtl="0" algn="l">
              <a:spcBef>
                <a:spcPts val="0"/>
              </a:spcBef>
              <a:spcAft>
                <a:spcPts val="0"/>
              </a:spcAft>
              <a:buClr>
                <a:schemeClr val="dk1"/>
              </a:buClr>
              <a:buSzPts val="1400"/>
              <a:buChar char="●"/>
            </a:pPr>
            <a:r>
              <a:rPr lang="en" sz="1350"/>
              <a:t>Body languages reinforced our insight</a:t>
            </a:r>
            <a:endParaRPr sz="1350"/>
          </a:p>
          <a:p>
            <a:pPr indent="-317500" lvl="0" marL="457200" rtl="0" algn="l">
              <a:spcBef>
                <a:spcPts val="0"/>
              </a:spcBef>
              <a:spcAft>
                <a:spcPts val="0"/>
              </a:spcAft>
              <a:buClr>
                <a:schemeClr val="dk1"/>
              </a:buClr>
              <a:buSzPts val="1400"/>
              <a:buChar char="●"/>
            </a:pPr>
            <a:r>
              <a:rPr lang="en" sz="1350"/>
              <a:t>Consistency of the conversations</a:t>
            </a:r>
            <a:endParaRPr sz="1350"/>
          </a:p>
          <a:p>
            <a:pPr indent="-317500" lvl="0" marL="457200" rtl="0" algn="l">
              <a:spcBef>
                <a:spcPts val="0"/>
              </a:spcBef>
              <a:spcAft>
                <a:spcPts val="0"/>
              </a:spcAft>
              <a:buClr>
                <a:schemeClr val="dk1"/>
              </a:buClr>
              <a:buSzPts val="1400"/>
              <a:buChar char="●"/>
            </a:pPr>
            <a:r>
              <a:rPr lang="en" sz="1350"/>
              <a:t>Talked of specific things and experiences during the interview.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150" name="Google Shape;150;p23"/>
          <p:cNvSpPr txBox="1"/>
          <p:nvPr>
            <p:ph idx="1" type="body"/>
          </p:nvPr>
        </p:nvSpPr>
        <p:spPr>
          <a:xfrm>
            <a:off x="311700" y="1152475"/>
            <a:ext cx="460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a:t>
            </a:r>
            <a:r>
              <a:rPr lang="en" sz="1800"/>
              <a:t>onducting the focus group</a:t>
            </a:r>
            <a:endParaRPr sz="1800"/>
          </a:p>
          <a:p>
            <a:pPr indent="-342900" lvl="0" marL="457200" rtl="0" algn="l">
              <a:spcBef>
                <a:spcPts val="0"/>
              </a:spcBef>
              <a:spcAft>
                <a:spcPts val="0"/>
              </a:spcAft>
              <a:buSzPts val="1800"/>
              <a:buChar char="●"/>
            </a:pPr>
            <a:r>
              <a:rPr lang="en" sz="1800"/>
              <a:t>V</a:t>
            </a:r>
            <a:r>
              <a:rPr lang="en" sz="1800"/>
              <a:t>aluable</a:t>
            </a:r>
            <a:r>
              <a:rPr lang="en" sz="1800"/>
              <a:t> in</a:t>
            </a:r>
            <a:r>
              <a:rPr lang="en" sz="1800"/>
              <a:t>sights:</a:t>
            </a:r>
            <a:endParaRPr sz="1800"/>
          </a:p>
          <a:p>
            <a:pPr indent="-342900" lvl="1" marL="914400" rtl="0" algn="l">
              <a:spcBef>
                <a:spcPts val="0"/>
              </a:spcBef>
              <a:spcAft>
                <a:spcPts val="0"/>
              </a:spcAft>
              <a:buSzPts val="1800"/>
              <a:buChar char="○"/>
            </a:pPr>
            <a:r>
              <a:rPr lang="en" sz="1800"/>
              <a:t>Bring them to VT: feeling of home, tuition, variety of activities, hokie pride. </a:t>
            </a:r>
            <a:endParaRPr sz="1800"/>
          </a:p>
          <a:p>
            <a:pPr indent="-342900" lvl="1" marL="914400" rtl="0" algn="l">
              <a:spcBef>
                <a:spcPts val="0"/>
              </a:spcBef>
              <a:spcAft>
                <a:spcPts val="0"/>
              </a:spcAft>
              <a:buSzPts val="1800"/>
              <a:buChar char="○"/>
            </a:pPr>
            <a:r>
              <a:rPr lang="en" sz="1800"/>
              <a:t>Favourites after being here for years: tours, building, bucket list.</a:t>
            </a:r>
            <a:endParaRPr sz="1800"/>
          </a:p>
          <a:p>
            <a:pPr indent="-342900" lvl="1" marL="914400" rtl="0" algn="l">
              <a:spcBef>
                <a:spcPts val="0"/>
              </a:spcBef>
              <a:spcAft>
                <a:spcPts val="0"/>
              </a:spcAft>
              <a:buSzPts val="1800"/>
              <a:buChar char="○"/>
            </a:pPr>
            <a:r>
              <a:rPr lang="en" sz="1800"/>
              <a:t>Mobile tourism</a:t>
            </a:r>
            <a:endParaRPr sz="1800"/>
          </a:p>
          <a:p>
            <a:pPr indent="-342900" lvl="0" marL="457200" rtl="0" algn="l">
              <a:spcBef>
                <a:spcPts val="0"/>
              </a:spcBef>
              <a:spcAft>
                <a:spcPts val="0"/>
              </a:spcAft>
              <a:buSzPts val="1800"/>
              <a:buChar char="●"/>
            </a:pPr>
            <a:r>
              <a:rPr lang="en" sz="1800"/>
              <a:t>Design ideas</a:t>
            </a:r>
            <a:endParaRPr sz="1800"/>
          </a:p>
          <a:p>
            <a:pPr indent="-342900" lvl="0" marL="457200" rtl="0" algn="l">
              <a:spcBef>
                <a:spcPts val="0"/>
              </a:spcBef>
              <a:spcAft>
                <a:spcPts val="0"/>
              </a:spcAft>
              <a:buSzPts val="1800"/>
              <a:buChar char="●"/>
            </a:pPr>
            <a:r>
              <a:rPr lang="en" sz="1800"/>
              <a:t>Reflection </a:t>
            </a:r>
            <a:endParaRPr sz="1800"/>
          </a:p>
          <a:p>
            <a:pPr indent="0" lvl="0" marL="0" rtl="0" algn="l">
              <a:spcBef>
                <a:spcPts val="1600"/>
              </a:spcBef>
              <a:spcAft>
                <a:spcPts val="1600"/>
              </a:spcAft>
              <a:buNone/>
            </a:pPr>
            <a:r>
              <a:t/>
            </a:r>
            <a:endParaRPr sz="1800"/>
          </a:p>
        </p:txBody>
      </p:sp>
      <p:pic>
        <p:nvPicPr>
          <p:cNvPr id="151" name="Google Shape;151;p23"/>
          <p:cNvPicPr preferRelativeResize="0"/>
          <p:nvPr/>
        </p:nvPicPr>
        <p:blipFill rotWithShape="1">
          <a:blip r:embed="rId3">
            <a:alphaModFix/>
          </a:blip>
          <a:srcRect b="0" l="5370" r="-5369" t="0"/>
          <a:stretch/>
        </p:blipFill>
        <p:spPr>
          <a:xfrm>
            <a:off x="5194800" y="1223800"/>
            <a:ext cx="3520325" cy="198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48875" y="217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solidFill>
                  <a:schemeClr val="dk2"/>
                </a:solidFill>
              </a:rPr>
              <a:t>Thank you!</a:t>
            </a:r>
            <a:endParaRPr b="1">
              <a:solidFill>
                <a:schemeClr val="dk2"/>
              </a:solidFill>
            </a:endParaRPr>
          </a:p>
        </p:txBody>
      </p:sp>
      <p:pic>
        <p:nvPicPr>
          <p:cNvPr id="157" name="Google Shape;157;p24"/>
          <p:cNvPicPr preferRelativeResize="0"/>
          <p:nvPr/>
        </p:nvPicPr>
        <p:blipFill>
          <a:blip r:embed="rId3">
            <a:alphaModFix/>
          </a:blip>
          <a:stretch>
            <a:fillRect/>
          </a:stretch>
        </p:blipFill>
        <p:spPr>
          <a:xfrm>
            <a:off x="6674175" y="2418950"/>
            <a:ext cx="2092752" cy="20927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82" name="Google Shape;82;p14"/>
          <p:cNvSpPr txBox="1"/>
          <p:nvPr>
            <p:ph idx="1" type="body"/>
          </p:nvPr>
        </p:nvSpPr>
        <p:spPr>
          <a:xfrm>
            <a:off x="942650" y="1110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1600"/>
              </a:spcBef>
              <a:spcAft>
                <a:spcPts val="0"/>
              </a:spcAft>
              <a:buNone/>
            </a:pPr>
            <a:r>
              <a:rPr lang="en"/>
              <a:t>Content</a:t>
            </a:r>
            <a:endParaRPr/>
          </a:p>
          <a:p>
            <a:pPr indent="0" lvl="0" marL="0" rtl="0" algn="l">
              <a:spcBef>
                <a:spcPts val="1600"/>
              </a:spcBef>
              <a:spcAft>
                <a:spcPts val="0"/>
              </a:spcAft>
              <a:buNone/>
            </a:pPr>
            <a:r>
              <a:rPr lang="en"/>
              <a:t>Key Takeaways</a:t>
            </a:r>
            <a:endParaRPr/>
          </a:p>
          <a:p>
            <a:pPr indent="0" lvl="0" marL="0" rtl="0" algn="l">
              <a:spcBef>
                <a:spcPts val="1600"/>
              </a:spcBef>
              <a:spcAft>
                <a:spcPts val="0"/>
              </a:spcAft>
              <a:buNone/>
            </a:pPr>
            <a:r>
              <a:rPr lang="en"/>
              <a:t>Design Ideas</a:t>
            </a:r>
            <a:endParaRPr/>
          </a:p>
          <a:p>
            <a:pPr indent="0" lvl="0" marL="0" rtl="0" algn="l">
              <a:spcBef>
                <a:spcPts val="1600"/>
              </a:spcBef>
              <a:spcAft>
                <a:spcPts val="0"/>
              </a:spcAft>
              <a:buNone/>
            </a:pPr>
            <a:r>
              <a:rPr lang="en"/>
              <a:t>Conclusion</a:t>
            </a:r>
            <a:endParaRPr/>
          </a:p>
          <a:p>
            <a:pPr indent="0" lvl="0" marL="0" rtl="0" algn="l">
              <a:spcBef>
                <a:spcPts val="1600"/>
              </a:spcBef>
              <a:spcAft>
                <a:spcPts val="0"/>
              </a:spcAft>
              <a:buNone/>
            </a:pPr>
            <a:r>
              <a:rPr lang="en"/>
              <a:t>Reflections</a:t>
            </a:r>
            <a:endParaRPr/>
          </a:p>
          <a:p>
            <a:pPr indent="0" lvl="0" marL="0" rtl="0" algn="l">
              <a:spcBef>
                <a:spcPts val="1600"/>
              </a:spcBef>
              <a:spcAft>
                <a:spcPts val="1600"/>
              </a:spcAft>
              <a:buNone/>
            </a:pPr>
            <a:r>
              <a:t/>
            </a:r>
            <a:endParaRPr/>
          </a:p>
        </p:txBody>
      </p:sp>
      <p:pic>
        <p:nvPicPr>
          <p:cNvPr id="83" name="Google Shape;83;p14"/>
          <p:cNvPicPr preferRelativeResize="0"/>
          <p:nvPr/>
        </p:nvPicPr>
        <p:blipFill>
          <a:blip r:embed="rId3">
            <a:alphaModFix/>
          </a:blip>
          <a:stretch>
            <a:fillRect/>
          </a:stretch>
        </p:blipFill>
        <p:spPr>
          <a:xfrm>
            <a:off x="3042825" y="576550"/>
            <a:ext cx="5598250" cy="3731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9" name="Google Shape;89;p15"/>
          <p:cNvSpPr txBox="1"/>
          <p:nvPr>
            <p:ph idx="1" type="body"/>
          </p:nvPr>
        </p:nvSpPr>
        <p:spPr>
          <a:xfrm>
            <a:off x="311700" y="1152475"/>
            <a:ext cx="5111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4 students : </a:t>
            </a:r>
            <a:r>
              <a:rPr lang="en"/>
              <a:t>2 seniors, 1 freshman, 1 graduate</a:t>
            </a:r>
            <a:endParaRPr/>
          </a:p>
          <a:p>
            <a:pPr indent="-342900" lvl="0" marL="457200" rtl="0" algn="l">
              <a:spcBef>
                <a:spcPts val="0"/>
              </a:spcBef>
              <a:spcAft>
                <a:spcPts val="0"/>
              </a:spcAft>
              <a:buSzPts val="1800"/>
              <a:buAutoNum type="arabicPeriod"/>
            </a:pPr>
            <a:r>
              <a:rPr lang="en"/>
              <a:t>Roles : Moderator-Harsh, Observer-Gram, Timekeeper-Wenjun, Notekeeper-Tanzi</a:t>
            </a:r>
            <a:endParaRPr/>
          </a:p>
          <a:p>
            <a:pPr indent="-342900" lvl="0" marL="457200" rtl="0" algn="l">
              <a:spcBef>
                <a:spcPts val="0"/>
              </a:spcBef>
              <a:spcAft>
                <a:spcPts val="0"/>
              </a:spcAft>
              <a:buSzPts val="1800"/>
              <a:buAutoNum type="arabicPeriod"/>
            </a:pPr>
            <a:r>
              <a:rPr lang="en"/>
              <a:t>Goal : </a:t>
            </a:r>
            <a:r>
              <a:rPr lang="en"/>
              <a:t>Facilitate conversations between the participants and the moderator to gain insight into why students chose VT. These insight should inform us of potential design ideas</a:t>
            </a:r>
            <a:endParaRPr/>
          </a:p>
        </p:txBody>
      </p:sp>
      <p:pic>
        <p:nvPicPr>
          <p:cNvPr id="90" name="Google Shape;90;p15"/>
          <p:cNvPicPr preferRelativeResize="0"/>
          <p:nvPr/>
        </p:nvPicPr>
        <p:blipFill rotWithShape="1">
          <a:blip r:embed="rId3">
            <a:alphaModFix/>
          </a:blip>
          <a:srcRect b="-17405" l="-35747" r="-8220" t="-26562"/>
          <a:stretch/>
        </p:blipFill>
        <p:spPr>
          <a:xfrm>
            <a:off x="4394450" y="1152475"/>
            <a:ext cx="4548899" cy="255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Our process</a:t>
            </a:r>
            <a:endParaRPr/>
          </a:p>
        </p:txBody>
      </p:sp>
      <p:sp>
        <p:nvSpPr>
          <p:cNvPr id="96" name="Google Shape;96;p16"/>
          <p:cNvSpPr txBox="1"/>
          <p:nvPr>
            <p:ph idx="1" type="body"/>
          </p:nvPr>
        </p:nvSpPr>
        <p:spPr>
          <a:xfrm>
            <a:off x="311700" y="1152475"/>
            <a:ext cx="5313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4 phases:</a:t>
            </a:r>
            <a:endParaRPr/>
          </a:p>
          <a:p>
            <a:pPr indent="-317500" lvl="1" marL="914400" rtl="0" algn="l">
              <a:spcBef>
                <a:spcPts val="0"/>
              </a:spcBef>
              <a:spcAft>
                <a:spcPts val="0"/>
              </a:spcAft>
              <a:buSzPts val="1400"/>
              <a:buAutoNum type="alphaLcPeriod"/>
            </a:pPr>
            <a:r>
              <a:rPr lang="en"/>
              <a:t>Icebreaker</a:t>
            </a:r>
            <a:endParaRPr/>
          </a:p>
          <a:p>
            <a:pPr indent="-317500" lvl="1" marL="914400" rtl="0" algn="l">
              <a:spcBef>
                <a:spcPts val="0"/>
              </a:spcBef>
              <a:spcAft>
                <a:spcPts val="0"/>
              </a:spcAft>
              <a:buSzPts val="1400"/>
              <a:buAutoNum type="alphaLcPeriod"/>
            </a:pPr>
            <a:r>
              <a:rPr lang="en"/>
              <a:t>Background questions</a:t>
            </a:r>
            <a:endParaRPr/>
          </a:p>
          <a:p>
            <a:pPr indent="-317500" lvl="1" marL="914400" rtl="0" algn="l">
              <a:spcBef>
                <a:spcPts val="0"/>
              </a:spcBef>
              <a:spcAft>
                <a:spcPts val="0"/>
              </a:spcAft>
              <a:buSzPts val="1400"/>
              <a:buAutoNum type="alphaLcPeriod"/>
            </a:pPr>
            <a:r>
              <a:rPr lang="en"/>
              <a:t>Key Questions</a:t>
            </a:r>
            <a:endParaRPr/>
          </a:p>
          <a:p>
            <a:pPr indent="-317500" lvl="1" marL="914400" rtl="0" algn="l">
              <a:spcBef>
                <a:spcPts val="0"/>
              </a:spcBef>
              <a:spcAft>
                <a:spcPts val="0"/>
              </a:spcAft>
              <a:buSzPts val="1400"/>
              <a:buAutoNum type="alphaLcPeriod"/>
            </a:pPr>
            <a:r>
              <a:rPr lang="en"/>
              <a:t>Addendum Questions</a:t>
            </a:r>
            <a:endParaRPr/>
          </a:p>
          <a:p>
            <a:pPr indent="-342900" lvl="0" marL="457200" rtl="0" algn="l">
              <a:spcBef>
                <a:spcPts val="0"/>
              </a:spcBef>
              <a:spcAft>
                <a:spcPts val="0"/>
              </a:spcAft>
              <a:buSzPts val="1800"/>
              <a:buAutoNum type="arabicPeriod"/>
            </a:pPr>
            <a:r>
              <a:rPr lang="en"/>
              <a:t>We started clockwise around the table at first, once everyone is comfortable the participants will jump in </a:t>
            </a:r>
            <a:r>
              <a:rPr lang="en"/>
              <a:t>voluntarily resulting in an interactive conversation.</a:t>
            </a:r>
            <a:endParaRPr/>
          </a:p>
          <a:p>
            <a:pPr indent="-342900" lvl="0" marL="457200" rtl="0" algn="l">
              <a:spcBef>
                <a:spcPts val="0"/>
              </a:spcBef>
              <a:spcAft>
                <a:spcPts val="0"/>
              </a:spcAft>
              <a:buSzPts val="1800"/>
              <a:buAutoNum type="arabicPeriod"/>
            </a:pPr>
            <a:r>
              <a:rPr lang="en"/>
              <a:t>Kept track of body language, most notably nodding. </a:t>
            </a:r>
            <a:endParaRPr/>
          </a:p>
        </p:txBody>
      </p:sp>
      <p:pic>
        <p:nvPicPr>
          <p:cNvPr id="97" name="Google Shape;97;p16"/>
          <p:cNvPicPr preferRelativeResize="0"/>
          <p:nvPr/>
        </p:nvPicPr>
        <p:blipFill>
          <a:blip r:embed="rId3">
            <a:alphaModFix/>
          </a:blip>
          <a:stretch>
            <a:fillRect/>
          </a:stretch>
        </p:blipFill>
        <p:spPr>
          <a:xfrm>
            <a:off x="5780724" y="1152475"/>
            <a:ext cx="2654799" cy="1671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Our key questions</a:t>
            </a:r>
            <a:endParaRPr/>
          </a:p>
        </p:txBody>
      </p:sp>
      <p:sp>
        <p:nvSpPr>
          <p:cNvPr id="103" name="Google Shape;103;p17"/>
          <p:cNvSpPr txBox="1"/>
          <p:nvPr>
            <p:ph idx="1" type="body"/>
          </p:nvPr>
        </p:nvSpPr>
        <p:spPr>
          <a:xfrm>
            <a:off x="201975" y="1152475"/>
            <a:ext cx="4269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About the Campus:</a:t>
            </a:r>
            <a:endParaRPr b="1" sz="2400"/>
          </a:p>
          <a:p>
            <a:pPr indent="-317500" lvl="0" marL="457200" rtl="0" algn="l">
              <a:spcBef>
                <a:spcPts val="1600"/>
              </a:spcBef>
              <a:spcAft>
                <a:spcPts val="0"/>
              </a:spcAft>
              <a:buSzPts val="1400"/>
              <a:buChar char="●"/>
            </a:pPr>
            <a:r>
              <a:rPr lang="en" sz="1400"/>
              <a:t>How would you persuade a friend to come to VT with you?</a:t>
            </a:r>
            <a:endParaRPr sz="1400"/>
          </a:p>
          <a:p>
            <a:pPr indent="-317500" lvl="0" marL="457200" rtl="0" algn="l">
              <a:spcBef>
                <a:spcPts val="0"/>
              </a:spcBef>
              <a:spcAft>
                <a:spcPts val="0"/>
              </a:spcAft>
              <a:buSzPts val="1400"/>
              <a:buChar char="●"/>
            </a:pPr>
            <a:r>
              <a:rPr lang="en" sz="1400"/>
              <a:t>What kind of activities do you like doing around VT?</a:t>
            </a:r>
            <a:endParaRPr sz="1400"/>
          </a:p>
          <a:p>
            <a:pPr indent="-317500" lvl="0" marL="457200" rtl="0" algn="l">
              <a:spcBef>
                <a:spcPts val="0"/>
              </a:spcBef>
              <a:spcAft>
                <a:spcPts val="0"/>
              </a:spcAft>
              <a:buSzPts val="1400"/>
              <a:buChar char="●"/>
            </a:pPr>
            <a:r>
              <a:rPr lang="en" sz="1400"/>
              <a:t>Do you like the food on campus? </a:t>
            </a:r>
            <a:endParaRPr sz="1400"/>
          </a:p>
          <a:p>
            <a:pPr indent="-317500" lvl="0" marL="457200" rtl="0" algn="l">
              <a:spcBef>
                <a:spcPts val="0"/>
              </a:spcBef>
              <a:spcAft>
                <a:spcPts val="0"/>
              </a:spcAft>
              <a:buSzPts val="1400"/>
              <a:buChar char="●"/>
            </a:pPr>
            <a:r>
              <a:rPr lang="en" sz="1400"/>
              <a:t>How do you travel around campus?</a:t>
            </a:r>
            <a:endParaRPr sz="1400"/>
          </a:p>
          <a:p>
            <a:pPr indent="-317500" lvl="0" marL="457200" rtl="0" algn="l">
              <a:spcBef>
                <a:spcPts val="0"/>
              </a:spcBef>
              <a:spcAft>
                <a:spcPts val="0"/>
              </a:spcAft>
              <a:buSzPts val="1400"/>
              <a:buChar char="●"/>
            </a:pPr>
            <a:r>
              <a:rPr lang="en" sz="1400"/>
              <a:t>Do you like go to hangout outside the campus?</a:t>
            </a:r>
            <a:endParaRPr sz="1400"/>
          </a:p>
          <a:p>
            <a:pPr indent="-317500" lvl="0" marL="457200" rtl="0" algn="l">
              <a:spcBef>
                <a:spcPts val="0"/>
              </a:spcBef>
              <a:spcAft>
                <a:spcPts val="0"/>
              </a:spcAft>
              <a:buSzPts val="1400"/>
              <a:buChar char="●"/>
            </a:pPr>
            <a:r>
              <a:rPr lang="en" sz="1400"/>
              <a:t>What did you dislike about virginia tech? </a:t>
            </a:r>
            <a:endParaRPr sz="1400"/>
          </a:p>
          <a:p>
            <a:pPr indent="-317500" lvl="0" marL="457200" rtl="0" algn="l">
              <a:spcBef>
                <a:spcPts val="0"/>
              </a:spcBef>
              <a:spcAft>
                <a:spcPts val="0"/>
              </a:spcAft>
              <a:buSzPts val="1400"/>
              <a:buChar char="●"/>
            </a:pPr>
            <a:r>
              <a:rPr lang="en" sz="1400"/>
              <a:t>Why and How did you choose to attend Virginia Tech?</a:t>
            </a:r>
            <a:endParaRPr sz="1400"/>
          </a:p>
        </p:txBody>
      </p:sp>
      <p:sp>
        <p:nvSpPr>
          <p:cNvPr id="104" name="Google Shape;104;p17"/>
          <p:cNvSpPr txBox="1"/>
          <p:nvPr>
            <p:ph idx="4294967295" type="body"/>
          </p:nvPr>
        </p:nvSpPr>
        <p:spPr>
          <a:xfrm>
            <a:off x="4471275" y="1152475"/>
            <a:ext cx="454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Mobile &amp; Technology:</a:t>
            </a:r>
            <a:endParaRPr b="1" sz="1100">
              <a:solidFill>
                <a:srgbClr val="FF0000"/>
              </a:solidFill>
              <a:latin typeface="Arial"/>
              <a:ea typeface="Arial"/>
              <a:cs typeface="Arial"/>
              <a:sym typeface="Arial"/>
            </a:endParaRPr>
          </a:p>
          <a:p>
            <a:pPr indent="-317500" lvl="0" marL="457200" rtl="0" algn="l">
              <a:spcBef>
                <a:spcPts val="1600"/>
              </a:spcBef>
              <a:spcAft>
                <a:spcPts val="0"/>
              </a:spcAft>
              <a:buSzPts val="1400"/>
              <a:buChar char="●"/>
            </a:pPr>
            <a:r>
              <a:rPr lang="en" sz="1400"/>
              <a:t>What if AR technology used in a mobile tour, will you be engaged?</a:t>
            </a:r>
            <a:endParaRPr sz="1400"/>
          </a:p>
          <a:p>
            <a:pPr indent="-317500" lvl="0" marL="457200" rtl="0" algn="l">
              <a:spcBef>
                <a:spcPts val="0"/>
              </a:spcBef>
              <a:spcAft>
                <a:spcPts val="0"/>
              </a:spcAft>
              <a:buSzPts val="1400"/>
              <a:buChar char="●"/>
            </a:pPr>
            <a:r>
              <a:rPr lang="en" sz="1400"/>
              <a:t>What’s your experience with mobile device?</a:t>
            </a:r>
            <a:endParaRPr sz="1400"/>
          </a:p>
          <a:p>
            <a:pPr indent="-317500" lvl="0" marL="457200" rtl="0" algn="l">
              <a:spcBef>
                <a:spcPts val="0"/>
              </a:spcBef>
              <a:spcAft>
                <a:spcPts val="0"/>
              </a:spcAft>
              <a:buSzPts val="1400"/>
              <a:buChar char="●"/>
            </a:pPr>
            <a:r>
              <a:rPr lang="en" sz="1400"/>
              <a:t>Do you usually watch anything related to Virginia Tech through your mobile device?</a:t>
            </a:r>
            <a:endParaRPr sz="1400"/>
          </a:p>
          <a:p>
            <a:pPr indent="-317500" lvl="0" marL="457200" marR="0" rtl="0" algn="l">
              <a:lnSpc>
                <a:spcPct val="115000"/>
              </a:lnSpc>
              <a:spcBef>
                <a:spcPts val="0"/>
              </a:spcBef>
              <a:spcAft>
                <a:spcPts val="0"/>
              </a:spcAft>
              <a:buSzPts val="1400"/>
              <a:buChar char="●"/>
            </a:pPr>
            <a:r>
              <a:rPr lang="en" sz="1400"/>
              <a:t>What mobile device/app you like to use? </a:t>
            </a:r>
            <a:endParaRPr sz="1400"/>
          </a:p>
          <a:p>
            <a:pPr indent="-317500" lvl="0" marL="457200" rtl="0" algn="l">
              <a:spcBef>
                <a:spcPts val="0"/>
              </a:spcBef>
              <a:spcAft>
                <a:spcPts val="0"/>
              </a:spcAft>
              <a:buSzPts val="1400"/>
              <a:buChar char="●"/>
            </a:pPr>
            <a:r>
              <a:rPr lang="en" sz="1400"/>
              <a:t>What if smell or other sense can be used for a tour, would you like that? </a:t>
            </a:r>
            <a:endParaRPr sz="1400"/>
          </a:p>
          <a:p>
            <a:pPr indent="-317500" lvl="0" marL="457200" rtl="0" algn="l">
              <a:spcBef>
                <a:spcPts val="0"/>
              </a:spcBef>
              <a:spcAft>
                <a:spcPts val="0"/>
              </a:spcAft>
              <a:buSzPts val="1400"/>
              <a:buChar char="●"/>
            </a:pPr>
            <a:r>
              <a:rPr lang="en" sz="1400"/>
              <a:t>What if sound can be added in a virtual tour, will it catch your attention? What sound would you like to be included?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Why they chose VT</a:t>
            </a:r>
            <a:endParaRPr/>
          </a:p>
        </p:txBody>
      </p:sp>
      <p:sp>
        <p:nvSpPr>
          <p:cNvPr id="110" name="Google Shape;110;p18"/>
          <p:cNvSpPr txBox="1"/>
          <p:nvPr>
            <p:ph idx="1" type="body"/>
          </p:nvPr>
        </p:nvSpPr>
        <p:spPr>
          <a:xfrm>
            <a:off x="311700" y="1152475"/>
            <a:ext cx="4165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Homely feeling/Non </a:t>
            </a:r>
            <a:r>
              <a:rPr lang="en"/>
              <a:t>competitive</a:t>
            </a:r>
            <a:r>
              <a:rPr lang="en"/>
              <a:t> atmosphere</a:t>
            </a:r>
            <a:endParaRPr/>
          </a:p>
          <a:p>
            <a:pPr indent="-342900" lvl="0" marL="457200" rtl="0" algn="l">
              <a:spcBef>
                <a:spcPts val="0"/>
              </a:spcBef>
              <a:spcAft>
                <a:spcPts val="0"/>
              </a:spcAft>
              <a:buSzPts val="1800"/>
              <a:buAutoNum type="arabicPeriod"/>
            </a:pPr>
            <a:r>
              <a:rPr lang="en"/>
              <a:t>Hokie pride and spirit/ </a:t>
            </a:r>
            <a:r>
              <a:rPr lang="en"/>
              <a:t>E</a:t>
            </a:r>
            <a:r>
              <a:rPr lang="en"/>
              <a:t>ncouragement from friends and family</a:t>
            </a:r>
            <a:endParaRPr/>
          </a:p>
          <a:p>
            <a:pPr indent="-342900" lvl="0" marL="457200" rtl="0" algn="l">
              <a:spcBef>
                <a:spcPts val="0"/>
              </a:spcBef>
              <a:spcAft>
                <a:spcPts val="0"/>
              </a:spcAft>
              <a:buSzPts val="1800"/>
              <a:buAutoNum type="arabicPeriod"/>
            </a:pPr>
            <a:r>
              <a:rPr lang="en"/>
              <a:t>Cheap Tuition/Best bang for your buck</a:t>
            </a:r>
            <a:endParaRPr/>
          </a:p>
          <a:p>
            <a:pPr indent="-342900" lvl="0" marL="457200" rtl="0" algn="l">
              <a:spcBef>
                <a:spcPts val="0"/>
              </a:spcBef>
              <a:spcAft>
                <a:spcPts val="0"/>
              </a:spcAft>
              <a:buSzPts val="1800"/>
              <a:buAutoNum type="arabicPeriod"/>
            </a:pPr>
            <a:r>
              <a:rPr lang="en"/>
              <a:t>“There is something for everyone”</a:t>
            </a:r>
            <a:endParaRPr/>
          </a:p>
        </p:txBody>
      </p:sp>
      <p:pic>
        <p:nvPicPr>
          <p:cNvPr id="111" name="Google Shape;111;p18"/>
          <p:cNvPicPr preferRelativeResize="0"/>
          <p:nvPr/>
        </p:nvPicPr>
        <p:blipFill rotWithShape="1">
          <a:blip r:embed="rId3">
            <a:alphaModFix/>
          </a:blip>
          <a:srcRect b="65718" l="25509" r="24773" t="0"/>
          <a:stretch/>
        </p:blipFill>
        <p:spPr>
          <a:xfrm>
            <a:off x="4690125" y="3016875"/>
            <a:ext cx="3872975" cy="1337850"/>
          </a:xfrm>
          <a:prstGeom prst="rect">
            <a:avLst/>
          </a:prstGeom>
          <a:noFill/>
          <a:ln>
            <a:noFill/>
          </a:ln>
        </p:spPr>
      </p:pic>
      <p:pic>
        <p:nvPicPr>
          <p:cNvPr id="112" name="Google Shape;112;p18"/>
          <p:cNvPicPr preferRelativeResize="0"/>
          <p:nvPr/>
        </p:nvPicPr>
        <p:blipFill>
          <a:blip r:embed="rId4">
            <a:alphaModFix/>
          </a:blip>
          <a:stretch>
            <a:fillRect/>
          </a:stretch>
        </p:blipFill>
        <p:spPr>
          <a:xfrm>
            <a:off x="4909550" y="1090225"/>
            <a:ext cx="3319764" cy="169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idx="1" type="body"/>
          </p:nvPr>
        </p:nvSpPr>
        <p:spPr>
          <a:xfrm>
            <a:off x="311575" y="1164650"/>
            <a:ext cx="5243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AutoNum type="arabicPeriod"/>
            </a:pPr>
            <a:r>
              <a:rPr lang="en">
                <a:solidFill>
                  <a:srgbClr val="666666"/>
                </a:solidFill>
              </a:rPr>
              <a:t>Prefer more specific tours than a generic one the school pr</a:t>
            </a:r>
            <a:r>
              <a:rPr lang="en">
                <a:solidFill>
                  <a:srgbClr val="666666"/>
                </a:solidFill>
              </a:rPr>
              <a:t>ovides.</a:t>
            </a:r>
            <a:endParaRPr>
              <a:solidFill>
                <a:srgbClr val="666666"/>
              </a:solidFill>
            </a:endParaRPr>
          </a:p>
          <a:p>
            <a:pPr indent="-342900" lvl="0" marL="457200" rtl="0" algn="l">
              <a:spcBef>
                <a:spcPts val="0"/>
              </a:spcBef>
              <a:spcAft>
                <a:spcPts val="0"/>
              </a:spcAft>
              <a:buClr>
                <a:srgbClr val="666666"/>
              </a:buClr>
              <a:buSzPts val="1800"/>
              <a:buAutoNum type="arabicPeriod"/>
            </a:pPr>
            <a:r>
              <a:rPr lang="en">
                <a:solidFill>
                  <a:srgbClr val="666666"/>
                </a:solidFill>
              </a:rPr>
              <a:t>Hypatia and Galileo being an integral part of introducing students to what VT is about. </a:t>
            </a:r>
            <a:endParaRPr>
              <a:solidFill>
                <a:srgbClr val="666666"/>
              </a:solidFill>
            </a:endParaRPr>
          </a:p>
          <a:p>
            <a:pPr indent="-342900" lvl="0" marL="457200" rtl="0" algn="l">
              <a:spcBef>
                <a:spcPts val="0"/>
              </a:spcBef>
              <a:spcAft>
                <a:spcPts val="0"/>
              </a:spcAft>
              <a:buClr>
                <a:srgbClr val="666666"/>
              </a:buClr>
              <a:buSzPts val="1800"/>
              <a:buAutoNum type="arabicPeriod"/>
            </a:pPr>
            <a:r>
              <a:rPr lang="en">
                <a:solidFill>
                  <a:srgbClr val="666666"/>
                </a:solidFill>
              </a:rPr>
              <a:t>Buildings that have lasting impressions: </a:t>
            </a:r>
            <a:endParaRPr>
              <a:solidFill>
                <a:srgbClr val="666666"/>
              </a:solidFill>
            </a:endParaRPr>
          </a:p>
          <a:p>
            <a:pPr indent="0" lvl="0" marL="457200" rtl="0" algn="l">
              <a:spcBef>
                <a:spcPts val="0"/>
              </a:spcBef>
              <a:spcAft>
                <a:spcPts val="0"/>
              </a:spcAft>
              <a:buNone/>
            </a:pPr>
            <a:r>
              <a:rPr lang="en">
                <a:solidFill>
                  <a:srgbClr val="666666"/>
                </a:solidFill>
              </a:rPr>
              <a:t>Lane Stadium, Torgersen Bridge, Drill Field, sunset at the War Memorial Pylons</a:t>
            </a:r>
            <a:endParaRPr>
              <a:solidFill>
                <a:srgbClr val="666666"/>
              </a:solidFill>
            </a:endParaRPr>
          </a:p>
          <a:p>
            <a:pPr indent="0" lvl="0" marL="0" rtl="0" algn="l">
              <a:spcBef>
                <a:spcPts val="0"/>
              </a:spcBef>
              <a:spcAft>
                <a:spcPts val="0"/>
              </a:spcAft>
              <a:buNone/>
            </a:pPr>
            <a:r>
              <a:rPr lang="en">
                <a:solidFill>
                  <a:srgbClr val="666666"/>
                </a:solidFill>
              </a:rPr>
              <a:t> 4.    Must do activities:</a:t>
            </a:r>
            <a:endParaRPr>
              <a:solidFill>
                <a:srgbClr val="666666"/>
              </a:solidFill>
            </a:endParaRPr>
          </a:p>
          <a:p>
            <a:pPr indent="0" lvl="0" marL="0" rtl="0" algn="l">
              <a:spcBef>
                <a:spcPts val="0"/>
              </a:spcBef>
              <a:spcAft>
                <a:spcPts val="0"/>
              </a:spcAft>
              <a:buNone/>
            </a:pPr>
            <a:r>
              <a:rPr lang="en">
                <a:solidFill>
                  <a:srgbClr val="666666"/>
                </a:solidFill>
              </a:rPr>
              <a:t>	Enter sandman, Hiking in the Cascades,</a:t>
            </a:r>
            <a:endParaRPr>
              <a:solidFill>
                <a:srgbClr val="666666"/>
              </a:solidFill>
            </a:endParaRPr>
          </a:p>
          <a:p>
            <a:pPr indent="0" lvl="0" marL="0" rtl="0" algn="l">
              <a:spcBef>
                <a:spcPts val="0"/>
              </a:spcBef>
              <a:spcAft>
                <a:spcPts val="0"/>
              </a:spcAft>
              <a:buNone/>
            </a:pPr>
            <a:r>
              <a:rPr lang="en">
                <a:solidFill>
                  <a:srgbClr val="666666"/>
                </a:solidFill>
              </a:rPr>
              <a:t>        Tailgating, Gobblerfest.</a:t>
            </a:r>
            <a:endParaRPr>
              <a:solidFill>
                <a:srgbClr val="666666"/>
              </a:solidFill>
            </a:endParaRPr>
          </a:p>
          <a:p>
            <a:pPr indent="0" lvl="0" marL="0" rtl="0" algn="l">
              <a:spcBef>
                <a:spcPts val="0"/>
              </a:spcBef>
              <a:spcAft>
                <a:spcPts val="0"/>
              </a:spcAft>
              <a:buNone/>
            </a:pPr>
            <a:r>
              <a:rPr lang="en">
                <a:solidFill>
                  <a:srgbClr val="666666"/>
                </a:solidFill>
              </a:rPr>
              <a:t> </a:t>
            </a:r>
            <a:endParaRPr>
              <a:solidFill>
                <a:srgbClr val="666666"/>
              </a:solidFill>
            </a:endParaRPr>
          </a:p>
        </p:txBody>
      </p:sp>
      <p:pic>
        <p:nvPicPr>
          <p:cNvPr id="118" name="Google Shape;118;p19"/>
          <p:cNvPicPr preferRelativeResize="0"/>
          <p:nvPr/>
        </p:nvPicPr>
        <p:blipFill>
          <a:blip r:embed="rId3">
            <a:alphaModFix/>
          </a:blip>
          <a:stretch>
            <a:fillRect/>
          </a:stretch>
        </p:blipFill>
        <p:spPr>
          <a:xfrm>
            <a:off x="5416525" y="1837950"/>
            <a:ext cx="3357124" cy="1739123"/>
          </a:xfrm>
          <a:prstGeom prst="rect">
            <a:avLst/>
          </a:prstGeom>
          <a:noFill/>
          <a:ln>
            <a:noFill/>
          </a:ln>
        </p:spPr>
      </p:pic>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a:t>
            </a:r>
            <a:r>
              <a:rPr lang="en"/>
              <a:t>Introduction to VT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idx="1" type="body"/>
          </p:nvPr>
        </p:nvSpPr>
        <p:spPr>
          <a:xfrm>
            <a:off x="311700" y="1017725"/>
            <a:ext cx="406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Smartphones an integral part of everyday life.</a:t>
            </a:r>
            <a:endParaRPr/>
          </a:p>
          <a:p>
            <a:pPr indent="-342900" lvl="0" marL="457200" rtl="0" algn="l">
              <a:spcBef>
                <a:spcPts val="0"/>
              </a:spcBef>
              <a:spcAft>
                <a:spcPts val="0"/>
              </a:spcAft>
              <a:buSzPts val="1800"/>
              <a:buAutoNum type="arabicPeriod"/>
            </a:pPr>
            <a:r>
              <a:rPr lang="en"/>
              <a:t>Prefers cloud-based apps that can by access anywhere by anything</a:t>
            </a:r>
            <a:endParaRPr/>
          </a:p>
          <a:p>
            <a:pPr indent="-342900" lvl="0" marL="457200" rtl="0" algn="l">
              <a:spcBef>
                <a:spcPts val="0"/>
              </a:spcBef>
              <a:spcAft>
                <a:spcPts val="0"/>
              </a:spcAft>
              <a:buSzPts val="1800"/>
              <a:buAutoNum type="arabicPeriod"/>
            </a:pPr>
            <a:r>
              <a:rPr lang="en"/>
              <a:t>Auditory or </a:t>
            </a:r>
            <a:r>
              <a:rPr lang="en"/>
              <a:t>Olfactory</a:t>
            </a:r>
            <a:r>
              <a:rPr lang="en"/>
              <a:t> is an desirable add-on to a “tour guide” experience</a:t>
            </a:r>
            <a:endParaRPr/>
          </a:p>
          <a:p>
            <a:pPr indent="-342900" lvl="0" marL="457200" rtl="0" algn="l">
              <a:spcBef>
                <a:spcPts val="0"/>
              </a:spcBef>
              <a:spcAft>
                <a:spcPts val="0"/>
              </a:spcAft>
              <a:buSzPts val="1800"/>
              <a:buAutoNum type="arabicPeriod"/>
            </a:pPr>
            <a:r>
              <a:rPr lang="en"/>
              <a:t>Students would like a “fly on a wall” experience of a class prior to choosing a school</a:t>
            </a:r>
            <a:endParaRPr/>
          </a:p>
          <a:p>
            <a:pPr indent="-342900" lvl="0" marL="457200" rtl="0" algn="l">
              <a:spcBef>
                <a:spcPts val="0"/>
              </a:spcBef>
              <a:spcAft>
                <a:spcPts val="0"/>
              </a:spcAft>
              <a:buSzPts val="1800"/>
              <a:buAutoNum type="arabicPeriod"/>
            </a:pPr>
            <a:r>
              <a:rPr lang="en"/>
              <a:t>Feeling of space and </a:t>
            </a:r>
            <a:r>
              <a:rPr lang="en"/>
              <a:t>ambient noise helps with the immersion. </a:t>
            </a:r>
            <a:r>
              <a:rPr lang="en"/>
              <a:t> </a:t>
            </a:r>
            <a:endParaRPr/>
          </a:p>
        </p:txBody>
      </p:sp>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Mobile devices/tourism</a:t>
            </a:r>
            <a:endParaRPr/>
          </a:p>
        </p:txBody>
      </p:sp>
      <p:pic>
        <p:nvPicPr>
          <p:cNvPr id="126" name="Google Shape;126;p20"/>
          <p:cNvPicPr preferRelativeResize="0"/>
          <p:nvPr/>
        </p:nvPicPr>
        <p:blipFill>
          <a:blip r:embed="rId3">
            <a:alphaModFix/>
          </a:blip>
          <a:stretch>
            <a:fillRect/>
          </a:stretch>
        </p:blipFill>
        <p:spPr>
          <a:xfrm>
            <a:off x="6865850" y="445019"/>
            <a:ext cx="1598051" cy="1659731"/>
          </a:xfrm>
          <a:prstGeom prst="rect">
            <a:avLst/>
          </a:prstGeom>
          <a:noFill/>
          <a:ln>
            <a:noFill/>
          </a:ln>
        </p:spPr>
      </p:pic>
      <p:pic>
        <p:nvPicPr>
          <p:cNvPr id="127" name="Google Shape;127;p20"/>
          <p:cNvPicPr preferRelativeResize="0"/>
          <p:nvPr/>
        </p:nvPicPr>
        <p:blipFill>
          <a:blip r:embed="rId4">
            <a:alphaModFix/>
          </a:blip>
          <a:stretch>
            <a:fillRect/>
          </a:stretch>
        </p:blipFill>
        <p:spPr>
          <a:xfrm>
            <a:off x="4664598" y="1809850"/>
            <a:ext cx="1841225" cy="1523800"/>
          </a:xfrm>
          <a:prstGeom prst="rect">
            <a:avLst/>
          </a:prstGeom>
          <a:noFill/>
          <a:ln>
            <a:noFill/>
          </a:ln>
        </p:spPr>
      </p:pic>
      <p:pic>
        <p:nvPicPr>
          <p:cNvPr id="128" name="Google Shape;128;p20"/>
          <p:cNvPicPr preferRelativeResize="0"/>
          <p:nvPr/>
        </p:nvPicPr>
        <p:blipFill rotWithShape="1">
          <a:blip r:embed="rId5">
            <a:alphaModFix/>
          </a:blip>
          <a:srcRect b="0" l="34660" r="17485" t="0"/>
          <a:stretch/>
        </p:blipFill>
        <p:spPr>
          <a:xfrm>
            <a:off x="6791925" y="2468750"/>
            <a:ext cx="1671974" cy="196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Ideas</a:t>
            </a:r>
            <a:endParaRPr/>
          </a:p>
        </p:txBody>
      </p:sp>
      <p:sp>
        <p:nvSpPr>
          <p:cNvPr id="134" name="Google Shape;134;p2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AR/VR experience with high </a:t>
            </a:r>
            <a:r>
              <a:rPr lang="en"/>
              <a:t>customizability</a:t>
            </a:r>
            <a:endParaRPr/>
          </a:p>
          <a:p>
            <a:pPr indent="-342900" lvl="0" marL="457200" rtl="0" algn="l">
              <a:spcBef>
                <a:spcPts val="0"/>
              </a:spcBef>
              <a:spcAft>
                <a:spcPts val="0"/>
              </a:spcAft>
              <a:buSzPts val="1800"/>
              <a:buAutoNum type="arabicPeriod"/>
            </a:pPr>
            <a:r>
              <a:rPr lang="en"/>
              <a:t>Include high impact events such as enter sandman, class experience, hiking trails, and gobblerfest.</a:t>
            </a:r>
            <a:endParaRPr/>
          </a:p>
          <a:p>
            <a:pPr indent="-342900" lvl="0" marL="457200" rtl="0" algn="l">
              <a:spcBef>
                <a:spcPts val="0"/>
              </a:spcBef>
              <a:spcAft>
                <a:spcPts val="0"/>
              </a:spcAft>
              <a:buSzPts val="1800"/>
              <a:buAutoNum type="arabicPeriod"/>
            </a:pPr>
            <a:r>
              <a:rPr lang="en"/>
              <a:t>Curated map/Hokie bucket list app</a:t>
            </a:r>
            <a:r>
              <a:rPr lang="en"/>
              <a:t> </a:t>
            </a:r>
            <a:endParaRPr/>
          </a:p>
          <a:p>
            <a:pPr indent="-342900" lvl="0" marL="457200" rtl="0" algn="l">
              <a:spcBef>
                <a:spcPts val="0"/>
              </a:spcBef>
              <a:spcAft>
                <a:spcPts val="0"/>
              </a:spcAft>
              <a:buSzPts val="1800"/>
              <a:buAutoNum type="arabicPeriod"/>
            </a:pPr>
            <a:r>
              <a:rPr lang="en"/>
              <a:t>Include other sensory systems to enhance the experience </a:t>
            </a:r>
            <a:endParaRPr/>
          </a:p>
          <a:p>
            <a:pPr indent="0" lvl="0" marL="0" rtl="0" algn="l">
              <a:spcBef>
                <a:spcPts val="1600"/>
              </a:spcBef>
              <a:spcAft>
                <a:spcPts val="1600"/>
              </a:spcAft>
              <a:buNone/>
            </a:pPr>
            <a:r>
              <a:t/>
            </a:r>
            <a:endParaRPr/>
          </a:p>
        </p:txBody>
      </p:sp>
      <p:pic>
        <p:nvPicPr>
          <p:cNvPr id="135" name="Google Shape;135;p21"/>
          <p:cNvPicPr preferRelativeResize="0"/>
          <p:nvPr/>
        </p:nvPicPr>
        <p:blipFill>
          <a:blip r:embed="rId3">
            <a:alphaModFix/>
          </a:blip>
          <a:stretch>
            <a:fillRect/>
          </a:stretch>
        </p:blipFill>
        <p:spPr>
          <a:xfrm>
            <a:off x="5593800" y="100513"/>
            <a:ext cx="3238500" cy="1400175"/>
          </a:xfrm>
          <a:prstGeom prst="rect">
            <a:avLst/>
          </a:prstGeom>
          <a:noFill/>
          <a:ln>
            <a:noFill/>
          </a:ln>
        </p:spPr>
      </p:pic>
      <p:pic>
        <p:nvPicPr>
          <p:cNvPr id="136" name="Google Shape;136;p21"/>
          <p:cNvPicPr preferRelativeResize="0"/>
          <p:nvPr/>
        </p:nvPicPr>
        <p:blipFill>
          <a:blip r:embed="rId4">
            <a:alphaModFix/>
          </a:blip>
          <a:stretch>
            <a:fillRect/>
          </a:stretch>
        </p:blipFill>
        <p:spPr>
          <a:xfrm>
            <a:off x="580921" y="2676093"/>
            <a:ext cx="3238501" cy="1871451"/>
          </a:xfrm>
          <a:prstGeom prst="rect">
            <a:avLst/>
          </a:prstGeom>
          <a:noFill/>
          <a:ln>
            <a:noFill/>
          </a:ln>
        </p:spPr>
      </p:pic>
      <p:pic>
        <p:nvPicPr>
          <p:cNvPr descr="CLICK FOR 2018 VIDEO: https://www.youtube.com/watch?v=LJwnxDn6m1E&#10;SUCCESSFUL OSTRICH MATING DANCE: https://www.youtube.com/watch?v=jMOC6_wBwpE&amp;t=1s&#10;&#10;I do not own any of this content.&#10;&#10;Subscribe to my channel: https://www.youtube.com/channel/UCvnOfP69gLDmCkk6KCIQ4IA?sub_confirmation=1&#10;&#10;Video Source Credits:&#10;ESPN/ABC&#10;&#10;Music:&#10;Metallica - Enter Sandman&#10;Taylor Swift - Ready For It" id="137" name="Google Shape;137;p21" title="2017 FULL Enter Sandman Entrance - (12) Virginia Tech vs. (2) Clemson - 9/30/2017">
            <a:hlinkClick r:id="rId5"/>
          </p:cNvPr>
          <p:cNvPicPr preferRelativeResize="0"/>
          <p:nvPr/>
        </p:nvPicPr>
        <p:blipFill>
          <a:blip r:embed="rId6">
            <a:alphaModFix/>
          </a:blip>
          <a:stretch>
            <a:fillRect/>
          </a:stretch>
        </p:blipFill>
        <p:spPr>
          <a:xfrm>
            <a:off x="4756976" y="2676100"/>
            <a:ext cx="3773024" cy="1871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ginia Tech 2017">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